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2" r:id="rId4"/>
    <p:sldMasterId id="2147483705" r:id="rId5"/>
  </p:sldMasterIdLst>
  <p:notesMasterIdLst>
    <p:notesMasterId r:id="rId21"/>
  </p:notesMasterIdLst>
  <p:handoutMasterIdLst>
    <p:handoutMasterId r:id="rId22"/>
  </p:handoutMasterIdLst>
  <p:sldIdLst>
    <p:sldId id="260" r:id="rId6"/>
    <p:sldId id="596" r:id="rId7"/>
    <p:sldId id="597" r:id="rId8"/>
    <p:sldId id="598" r:id="rId9"/>
    <p:sldId id="593" r:id="rId10"/>
    <p:sldId id="618" r:id="rId11"/>
    <p:sldId id="578" r:id="rId12"/>
    <p:sldId id="599" r:id="rId13"/>
    <p:sldId id="570" r:id="rId14"/>
    <p:sldId id="571" r:id="rId15"/>
    <p:sldId id="572" r:id="rId16"/>
    <p:sldId id="600" r:id="rId17"/>
    <p:sldId id="601" r:id="rId18"/>
    <p:sldId id="615" r:id="rId19"/>
    <p:sldId id="6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A6100"/>
    <a:srgbClr val="F29400"/>
    <a:srgbClr val="7071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72" autoAdjust="0"/>
    <p:restoredTop sz="67131" autoAdjust="0"/>
  </p:normalViewPr>
  <p:slideViewPr>
    <p:cSldViewPr snapToGrid="0">
      <p:cViewPr varScale="1">
        <p:scale>
          <a:sx n="60" d="100"/>
          <a:sy n="60" d="100"/>
        </p:scale>
        <p:origin x="217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3150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4958B7-9E8E-4B53-A2C8-096190B0A264}" type="datetimeFigureOut">
              <a:rPr lang="en-US" smtClean="0"/>
              <a:pPr/>
              <a:t>10/6/2016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C35C3-3733-4779-98C4-25EE84F2EE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5552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3B8B55-ABC4-48B4-9341-ED44B2B4BFEC}" type="datetimeFigureOut">
              <a:rPr lang="nl-NL" smtClean="0"/>
              <a:pPr/>
              <a:t>6-10-2016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DB505-28EF-428D-97FE-917ABBD8B934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6165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DB505-28EF-428D-97FE-917ABBD8B934}" type="slidenum">
              <a:rPr lang="nl-NL" smtClean="0"/>
              <a:pPr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0966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nl-NL" smtClean="0">
                <a:ea typeface="ＭＳ Ｐゴシック" panose="020B0600070205080204" pitchFamily="34" charset="-128"/>
              </a:rPr>
              <a:t>Personal robots that share with humans the same environment need to be socially acceptable and effective when interacting with the environment as well as the users.</a:t>
            </a:r>
          </a:p>
          <a:p>
            <a:pPr eaLnBrk="1" hangingPunct="1"/>
            <a:r>
              <a:rPr lang="nl-NL" altLang="nl-NL" smtClean="0">
                <a:ea typeface="ＭＳ Ｐゴシック" panose="020B0600070205080204" pitchFamily="34" charset="-128"/>
              </a:rPr>
              <a:t>One of the trait that caracterizes user</a:t>
            </a:r>
            <a:r>
              <a:rPr lang="nl-NL" altLang="en-US" smtClean="0">
                <a:ea typeface="ＭＳ Ｐゴシック" panose="020B0600070205080204" pitchFamily="34" charset="-128"/>
              </a:rPr>
              <a:t>’</a:t>
            </a:r>
            <a:r>
              <a:rPr lang="nl-NL" altLang="nl-NL" smtClean="0">
                <a:ea typeface="ＭＳ Ｐゴシック" panose="020B0600070205080204" pitchFamily="34" charset="-128"/>
              </a:rPr>
              <a:t>s perception of the robot is </a:t>
            </a:r>
            <a:endParaRPr lang="en-US" altLang="nl-NL" smtClean="0">
              <a:ea typeface="ＭＳ Ｐゴシック" panose="020B0600070205080204" pitchFamily="34" charset="-128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C5EE5FC-A317-4C65-A8AF-BCE140AFC71B}" type="slidenum">
              <a:rPr lang="en-US" altLang="nl-NL" sz="1200">
                <a:latin typeface="Calibri" panose="020F0502020204030204" pitchFamily="34" charset="0"/>
              </a:rPr>
              <a:pPr eaLnBrk="1" hangingPunct="1"/>
              <a:t>6</a:t>
            </a:fld>
            <a:endParaRPr lang="en-US" altLang="nl-NL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33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rPr>
              <a:t>Personal robots that share with humans the same environment need to be socially acceptable and effective when interacting with the environment as well as the users.</a:t>
            </a:r>
          </a:p>
          <a:p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One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of the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trait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that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caracterizes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user’s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perception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of the robot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DDA3A-D372-4DB4-97A4-413ADC8A0BE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08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rPr>
              <a:t>Personal robots that share with humans the same environment need to be socially acceptable and effective when interacting with the environment as well as the users.</a:t>
            </a:r>
          </a:p>
          <a:p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One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of the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trait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that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caracterizes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user’s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</a:t>
            </a:r>
            <a:r>
              <a:rPr lang="nl-NL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perception</a:t>
            </a:r>
            <a:r>
              <a:rPr lang="nl-NL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MS PGothic" pitchFamily="34" charset="-128"/>
              </a:rPr>
              <a:t> of the robot 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DBDDA3A-D372-4DB4-97A4-413ADC8A0BE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0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3BBF636-A8C3-BF48-9C76-A7374B9CD8A9}" type="slidenum">
              <a:rPr lang="en-US">
                <a:solidFill>
                  <a:srgbClr val="000000"/>
                </a:solidFill>
              </a:rPr>
              <a:pPr eaLnBrk="1" hangingPunct="1"/>
              <a:t>10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345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of manufacturing</a:t>
            </a:r>
            <a:r>
              <a:rPr lang="en-US" baseline="0" dirty="0" smtClean="0"/>
              <a:t> robots in industry </a:t>
            </a:r>
            <a:r>
              <a:rPr lang="en-US" baseline="0" dirty="0" smtClean="0">
                <a:sym typeface="Wingdings" panose="05000000000000000000" pitchFamily="2" charset="2"/>
              </a:rPr>
              <a:t> </a:t>
            </a:r>
            <a:r>
              <a:rPr lang="en-US" dirty="0" smtClean="0"/>
              <a:t>Social robots that facilitate people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Employability of interactive robotic systems is expected to emerge in environments which are based on </a:t>
            </a:r>
            <a:r>
              <a:rPr lang="en-US" b="1" dirty="0" smtClean="0"/>
              <a:t>information exchange</a:t>
            </a:r>
            <a:r>
              <a:rPr lang="en-US" dirty="0" smtClean="0"/>
              <a:t> services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And as you can see, the</a:t>
            </a:r>
            <a:r>
              <a:rPr lang="en-US" baseline="0" dirty="0" smtClean="0"/>
              <a:t> prototypes above can differ significantly from each other: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Garbage-can on wheels that can talk, NO limbs</a:t>
            </a:r>
          </a:p>
          <a:p>
            <a:pPr lvl="1"/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evaluated the effects of robot gaze behavior on</a:t>
            </a:r>
          </a:p>
          <a:p>
            <a:pPr lvl="1"/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interactions with multiple users in a museum-like setting. We</a:t>
            </a:r>
          </a:p>
          <a:p>
            <a:pPr lvl="1"/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posit that a robot needs to divide its attention between multiple</a:t>
            </a:r>
          </a:p>
          <a:p>
            <a:pPr lvl="1"/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users and may be able to use its gaze to ‘point’ at objects of</a:t>
            </a:r>
          </a:p>
          <a:p>
            <a:pPr lvl="1"/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interest.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Robot with more human-like FACIAL characteristics and ARMS for body gestures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robotic AGENT with VIRTUAL appearances, fixed position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F8FDF-4637-45CF-93FF-396D6D380A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8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Inform</a:t>
            </a:r>
            <a:r>
              <a:rPr lang="en-US" b="1" baseline="0" dirty="0" smtClean="0"/>
              <a:t> the audience about: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That participants get the time to say things, and can easily finish their sentences.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The robot is a good listener and it takes turn when the participants are silent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F8FDF-4637-45CF-93FF-396D6D380A9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056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Inform</a:t>
            </a:r>
            <a:r>
              <a:rPr lang="en-US" b="1" baseline="0" dirty="0" smtClean="0"/>
              <a:t> the audience about: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The robot doesn’t wait for silence and gets triggered when looked-upon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baseline="0" dirty="0" smtClean="0"/>
              <a:t>As a result participants get interrupted, causing misunderstandings and the feeling of being ignored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8F8FDF-4637-45CF-93FF-396D6D380A9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94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95400"/>
            <a:ext cx="2924175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orange tit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2286000"/>
            <a:ext cx="5616575" cy="803275"/>
          </a:xfrm>
        </p:spPr>
        <p:txBody>
          <a:bodyPr anchor="t"/>
          <a:lstStyle>
            <a:lvl1pPr>
              <a:defRPr baseline="0"/>
            </a:lvl1pPr>
          </a:lstStyle>
          <a:p>
            <a:endParaRPr lang="nl-NL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292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54D2DA-EDA4-477A-840F-F2C4BFA1B380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27945-3BA5-43E8-9CCD-52D5CA047F51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213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988" y="0"/>
            <a:ext cx="2005012" cy="57388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1188" y="0"/>
            <a:ext cx="5867400" cy="57388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2C029A-4253-4874-85A3-082E09AF1568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9569FC-45F8-4F9D-B62F-9CC67C02D725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999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log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94" y="1609927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79EC81-A92C-453F-A544-DB4831642D5D}" type="datetime1">
              <a:rPr lang="nl-NL" altLang="en-US">
                <a:solidFill>
                  <a:srgbClr val="D6004A"/>
                </a:solidFill>
              </a:rPr>
              <a:pPr>
                <a:defRPr/>
              </a:pPr>
              <a:t>6-10-2016</a:t>
            </a:fld>
            <a:endParaRPr lang="nl-NL" altLang="en-US">
              <a:solidFill>
                <a:srgbClr val="D6004A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nl-NL">
                <a:solidFill>
                  <a:srgbClr val="101073"/>
                </a:solidFill>
              </a:rPr>
              <a:t>KSERA 2010-248085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1BE9CA-D117-45B5-8DD4-F4667B6B706B}" type="slidenum">
              <a:rPr lang="nl-NL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nl-NL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595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log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94" y="1609927"/>
            <a:ext cx="8229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2571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295400"/>
            <a:ext cx="2924175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 descr="orange titl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40825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2286000"/>
            <a:ext cx="5616575" cy="803275"/>
          </a:xfrm>
        </p:spPr>
        <p:txBody>
          <a:bodyPr anchor="t"/>
          <a:lstStyle>
            <a:lvl1pPr>
              <a:defRPr baseline="0"/>
            </a:lvl1pPr>
          </a:lstStyle>
          <a:p>
            <a:endParaRPr lang="nl-NL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238500"/>
            <a:ext cx="5113337" cy="550863"/>
          </a:xfrm>
        </p:spPr>
        <p:txBody>
          <a:bodyPr/>
          <a:lstStyle>
            <a:lvl1pPr marL="0" indent="0">
              <a:buFontTx/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7179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569372-A9E9-4393-A19B-6E5BD3B1ABFF}" type="slidenum">
              <a:rPr lang="en-US" altLang="en-US">
                <a:solidFill>
                  <a:srgbClr val="D6004A"/>
                </a:solidFill>
              </a:rPr>
              <a:pPr/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8F68CA-835B-4F1B-8429-F412DC166A73}" type="datetimeFigureOut">
              <a:rPr lang="en-US" altLang="en-US">
                <a:solidFill>
                  <a:srgbClr val="D6004A"/>
                </a:solidFill>
              </a:rPr>
              <a:pPr/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032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0360A2-571A-4E82-96C0-AA509A09011E}" type="slidenum">
              <a:rPr lang="en-US" altLang="en-US">
                <a:solidFill>
                  <a:srgbClr val="D6004A"/>
                </a:solidFill>
              </a:rPr>
              <a:pPr/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CDE0AD-177A-4C63-9C8E-90A2153BFF54}" type="datetimeFigureOut">
              <a:rPr lang="en-US" altLang="en-US">
                <a:solidFill>
                  <a:srgbClr val="D6004A"/>
                </a:solidFill>
              </a:rPr>
              <a:pPr/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53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F8763C-1D71-4D47-B661-3101483778AF}" type="slidenum">
              <a:rPr lang="en-US" altLang="en-US">
                <a:solidFill>
                  <a:srgbClr val="D6004A"/>
                </a:solidFill>
              </a:rPr>
              <a:pPr/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A0576F-0B46-4A00-9D44-30C697541BCC}" type="datetimeFigureOut">
              <a:rPr lang="en-US" altLang="en-US">
                <a:solidFill>
                  <a:srgbClr val="D6004A"/>
                </a:solidFill>
              </a:rPr>
              <a:pPr/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21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05000"/>
            <a:ext cx="4040188" cy="4221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3000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905000"/>
            <a:ext cx="4041775" cy="4221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024812" cy="895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09C933-162E-4EAB-8882-F05B94D459FA}" type="slidenum">
              <a:rPr lang="en-US" altLang="en-US">
                <a:solidFill>
                  <a:srgbClr val="D6004A"/>
                </a:solidFill>
              </a:rPr>
              <a:pPr/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D43B9CA-B22A-4F75-8D9E-FEF71CEFD39F}" type="datetimeFigureOut">
              <a:rPr lang="en-US" altLang="en-US">
                <a:solidFill>
                  <a:srgbClr val="D6004A"/>
                </a:solidFill>
              </a:rPr>
              <a:pPr/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433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033F21-CFEF-4F51-9955-497995CDA801}" type="slidenum">
              <a:rPr lang="en-US" altLang="en-US">
                <a:solidFill>
                  <a:srgbClr val="D6004A"/>
                </a:solidFill>
              </a:rPr>
              <a:pPr/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E02275-BAC0-4A60-B3DF-7C595F3A6470}" type="datetimeFigureOut">
              <a:rPr lang="en-US" altLang="en-US">
                <a:solidFill>
                  <a:srgbClr val="D6004A"/>
                </a:solidFill>
              </a:rPr>
              <a:pPr/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981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7676E-3CC7-4D36-8C0F-7579CC0F349D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6A2E3A-D7D6-469D-98EC-F1422091568B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71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DEE10-2BB1-44DC-9E96-21CB309D4A15}" type="slidenum">
              <a:rPr lang="en-US" altLang="en-US">
                <a:solidFill>
                  <a:srgbClr val="D6004A"/>
                </a:solidFill>
              </a:rPr>
              <a:pPr/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BDF2A8-D0BE-4595-82DA-7CEFFF76A795}" type="datetimeFigureOut">
              <a:rPr lang="en-US" altLang="en-US">
                <a:solidFill>
                  <a:srgbClr val="D6004A"/>
                </a:solidFill>
              </a:rPr>
              <a:pPr/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2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424863" cy="6413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11188" y="1306513"/>
            <a:ext cx="8410575" cy="479901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44725" y="6276975"/>
            <a:ext cx="4913313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>
          <a:xfrm>
            <a:off x="195263" y="6286500"/>
            <a:ext cx="1254125" cy="457200"/>
          </a:xfrm>
        </p:spPr>
        <p:txBody>
          <a:bodyPr/>
          <a:lstStyle>
            <a:lvl1pPr>
              <a:defRPr/>
            </a:lvl1pPr>
          </a:lstStyle>
          <a:p>
            <a:fld id="{682BE266-0059-45EC-904A-F692A2D3BE75}" type="datetime1">
              <a:rPr lang="en-US" altLang="en-US">
                <a:solidFill>
                  <a:srgbClr val="D6004A"/>
                </a:solidFill>
              </a:rPr>
              <a:pPr/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5175" y="6286500"/>
            <a:ext cx="611188" cy="457200"/>
          </a:xfrm>
        </p:spPr>
        <p:txBody>
          <a:bodyPr/>
          <a:lstStyle>
            <a:lvl1pPr>
              <a:defRPr/>
            </a:lvl1pPr>
          </a:lstStyle>
          <a:p>
            <a:fld id="{BAFADF34-6EEA-4749-B019-5822061A201A}" type="slidenum">
              <a:rPr lang="en-US" altLang="en-US">
                <a:solidFill>
                  <a:srgbClr val="D6004A"/>
                </a:solidFill>
              </a:rPr>
              <a:pPr/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685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0FF58-5D9D-4877-95AF-D57D165D2759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0122F-9B68-4541-8784-9EDE01E3C762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479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19537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5" y="1196975"/>
            <a:ext cx="3921125" cy="4541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E0DF10-A871-41C2-A250-E24EFAA71CFA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6B8F7B-0B64-42F8-804B-CB5B24A2CE2A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061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89A043-6AD9-459B-9758-310D740AA36A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375D7-C044-49D3-B409-B50256F1538E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809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FFC6A-CC7F-43EA-8738-7F8278DA58AD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C12098-40B5-4143-938B-79F4D9330A04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D1B7D-E879-44FB-B74D-3B50EE77F2BF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532EF9-325C-4D96-A066-AD063385B3B5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9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55207C-01AE-47A2-AED9-690478B1C337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13492-544F-4C45-95B5-5ACE8B7AD071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1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B8A2C2-89B8-4C77-81BF-C7237176E784}" type="slidenum">
              <a:rPr lang="en-US" altLang="en-US">
                <a:solidFill>
                  <a:srgbClr val="D6004A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D6004A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24DBC6-1CC7-4C49-B6E7-21E2025F649A}" type="datetimeFigureOut">
              <a:rPr lang="en-US" altLang="en-US">
                <a:solidFill>
                  <a:srgbClr val="D6004A"/>
                </a:solidFill>
              </a:rPr>
              <a:pPr>
                <a:defRPr/>
              </a:pPr>
              <a:t>10/6/2016</a:t>
            </a:fld>
            <a:endParaRPr lang="en-US" altLang="en-US">
              <a:solidFill>
                <a:srgbClr val="D6004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765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orange bar smal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Klik om het opmaakprofiel te bewerken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accent2"/>
                </a:solidFill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FE06F1-E008-40FB-B676-BE1150629D4B}" type="slidenum">
              <a:rPr lang="en-US" altLang="en-US">
                <a:solidFill>
                  <a:srgbClr val="D6004A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>
              <a:solidFill>
                <a:srgbClr val="D6004A"/>
              </a:solidFill>
              <a:ea typeface="ＭＳ Ｐゴシック" pitchFamily="34" charset="-128"/>
            </a:endParaRPr>
          </a:p>
        </p:txBody>
      </p:sp>
      <p:pic>
        <p:nvPicPr>
          <p:cNvPr id="1030" name="Picture 11" descr="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 smtClean="0">
                <a:solidFill>
                  <a:schemeClr val="accent2"/>
                </a:solidFill>
                <a:cs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A36532-5B6E-4D1D-BAA3-1E227F8A5D0B}" type="datetimeFigureOut">
              <a:rPr lang="en-US" altLang="en-US">
                <a:solidFill>
                  <a:srgbClr val="D6004A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10/6/2016</a:t>
            </a:fld>
            <a:endParaRPr lang="en-US" altLang="en-US">
              <a:solidFill>
                <a:srgbClr val="D6004A"/>
              </a:solidFill>
              <a:ea typeface="ＭＳ Ｐゴシック" pitchFamily="34" charset="-128"/>
            </a:endParaRPr>
          </a:p>
        </p:txBody>
      </p:sp>
      <p:sp>
        <p:nvSpPr>
          <p:cNvPr id="103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Klik om de opmaakprofielen van de modeltekst te bewerken</a:t>
            </a:r>
          </a:p>
          <a:p>
            <a:pPr lvl="1"/>
            <a:r>
              <a:rPr lang="nl-NL" altLang="en-US" smtClean="0"/>
              <a:t>Tweede niveau</a:t>
            </a:r>
          </a:p>
          <a:p>
            <a:pPr lvl="2"/>
            <a:r>
              <a:rPr lang="nl-NL" altLang="en-US" smtClean="0"/>
              <a:t>Derde niveau</a:t>
            </a:r>
          </a:p>
          <a:p>
            <a:pPr lvl="3"/>
            <a:r>
              <a:rPr lang="nl-NL" altLang="en-US" smtClean="0"/>
              <a:t>Vierde niveau</a:t>
            </a:r>
          </a:p>
          <a:p>
            <a:pPr lvl="4"/>
            <a:r>
              <a:rPr lang="nl-NL" altLang="en-US" smtClean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829416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14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  <a:ea typeface="ＭＳ Ｐゴシック" charset="0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−"/>
        <a:defRPr sz="2200" b="1">
          <a:solidFill>
            <a:schemeClr val="tx1"/>
          </a:solidFill>
          <a:latin typeface="+mn-lt"/>
          <a:ea typeface="ＭＳ Ｐゴシック" charset="0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−"/>
        <a:defRPr sz="2200" b="1">
          <a:solidFill>
            <a:schemeClr val="tx1"/>
          </a:solidFill>
          <a:latin typeface="+mn-lt"/>
          <a:ea typeface="ＭＳ Ｐゴシック" charset="0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itchFamily="34" charset="0"/>
        <a:buChar char="−"/>
        <a:defRPr sz="2200" b="1">
          <a:solidFill>
            <a:schemeClr val="tx1"/>
          </a:solidFill>
          <a:latin typeface="+mn-lt"/>
          <a:ea typeface="ＭＳ Ｐゴシック" charset="0"/>
        </a:defRPr>
      </a:lvl5pPr>
      <a:lvl6pPr marL="18065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9" descr="orange bar smal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982075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0"/>
            <a:ext cx="8024812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Klik om het opmaakprofiel te bewerken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9388" y="6548438"/>
            <a:ext cx="2879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+mn-ea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101073"/>
              </a:solidFill>
            </a:endParaRPr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670300" y="6567488"/>
            <a:ext cx="576263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99B8B32-258B-439D-9CCA-671AE7A9D31F}" type="slidenum">
              <a:rPr lang="en-US" altLang="en-US" smtClean="0">
                <a:solidFill>
                  <a:srgbClr val="D6004A"/>
                </a:solidFill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D6004A"/>
              </a:solidFill>
              <a:ea typeface="MS PGothic" panose="020B0600070205080204" pitchFamily="34" charset="-128"/>
            </a:endParaRPr>
          </a:p>
        </p:txBody>
      </p:sp>
      <p:pic>
        <p:nvPicPr>
          <p:cNvPr id="1030" name="Picture 11" descr="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0" y="6332538"/>
            <a:ext cx="20304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130550" y="6567488"/>
            <a:ext cx="539750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cs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49257F2-EE90-402F-A26D-4DAFFCEEBA68}" type="datetimeFigureOut">
              <a:rPr lang="en-US" altLang="en-US" smtClean="0">
                <a:solidFill>
                  <a:srgbClr val="D6004A"/>
                </a:solidFill>
                <a:ea typeface="MS PGothic" panose="020B0600070205080204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10/6/2016</a:t>
            </a:fld>
            <a:endParaRPr lang="en-US" altLang="en-US" smtClean="0">
              <a:solidFill>
                <a:srgbClr val="D6004A"/>
              </a:solidFill>
              <a:ea typeface="MS PGothic" panose="020B0600070205080204" pitchFamily="34" charset="-128"/>
            </a:endParaRPr>
          </a:p>
        </p:txBody>
      </p:sp>
      <p:sp>
        <p:nvSpPr>
          <p:cNvPr id="1032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93062" cy="454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en-US" smtClean="0"/>
              <a:t>Klik om de opmaakprofielen van de modeltekst te bewerken</a:t>
            </a:r>
          </a:p>
          <a:p>
            <a:pPr lvl="1"/>
            <a:r>
              <a:rPr lang="nl-NL" altLang="en-US" smtClean="0"/>
              <a:t>Tweede niveau</a:t>
            </a:r>
          </a:p>
          <a:p>
            <a:pPr lvl="2"/>
            <a:r>
              <a:rPr lang="nl-NL" altLang="en-US" smtClean="0"/>
              <a:t>Derde niveau</a:t>
            </a:r>
          </a:p>
          <a:p>
            <a:pPr lvl="3"/>
            <a:r>
              <a:rPr lang="nl-NL" altLang="en-US" smtClean="0"/>
              <a:t>Vierde niveau</a:t>
            </a:r>
          </a:p>
          <a:p>
            <a:pPr lvl="4"/>
            <a:r>
              <a:rPr lang="nl-NL" altLang="en-US" smtClean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1505135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MS PGothic" pitchFamily="34" charset="-128"/>
          <a:cs typeface="MS PGothic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MS PGothic" pitchFamily="34" charset="-128"/>
          <a:cs typeface="MS PGothic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268288" indent="-2682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b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534988" indent="-2651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200" b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814388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069975" indent="-2540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1349375" indent="-2778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−"/>
        <a:defRPr sz="2200" b="1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18065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6pPr>
      <a:lvl7pPr marL="22637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7pPr>
      <a:lvl8pPr marL="27209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8pPr>
      <a:lvl9pPr marL="3178175" indent="-2778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−"/>
        <a:defRPr sz="2200" b="1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DFJwnwzhPs&amp;list=TLMBU0solEKYrvBjEgEaxPdDrdFfT8GBJi" TargetMode="External"/><Relationship Id="rId2" Type="http://schemas.openxmlformats.org/officeDocument/2006/relationships/hyperlink" Target="http://www.mobiserv.inf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QFFQ2FvjUY" TargetMode="External"/><Relationship Id="rId2" Type="http://schemas.openxmlformats.org/officeDocument/2006/relationships/hyperlink" Target="http://www.companionable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IZrj-M4w64" TargetMode="External"/><Relationship Id="rId2" Type="http://schemas.openxmlformats.org/officeDocument/2006/relationships/hyperlink" Target="http://www.ksera-project.eu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www.youtube.com/watch?v=Y776gWW4By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0HM280 Human-Robot Interaction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Raymond Cuijpers</a:t>
            </a:r>
          </a:p>
          <a:p>
            <a:r>
              <a:rPr lang="nl-NL" dirty="0" smtClean="0"/>
              <a:t>Peter Ruijten</a:t>
            </a:r>
          </a:p>
          <a:p>
            <a:r>
              <a:rPr lang="nl-NL" dirty="0" smtClean="0"/>
              <a:t>Armin Kohlrausch</a:t>
            </a:r>
          </a:p>
          <a:p>
            <a:r>
              <a:rPr lang="nl-NL" dirty="0" smtClean="0"/>
              <a:t>Emilia Barakova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nl-NL" dirty="0" smtClean="0">
                <a:latin typeface="Calibri" charset="0"/>
                <a:ea typeface="ＭＳ Ｐゴシック" charset="0"/>
                <a:cs typeface="ＭＳ Ｐゴシック" charset="0"/>
              </a:rPr>
              <a:t>Eye contact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460" name="TextBox 5"/>
          <p:cNvSpPr txBox="1">
            <a:spLocks noChangeArrowheads="1"/>
          </p:cNvSpPr>
          <p:nvPr/>
        </p:nvSpPr>
        <p:spPr bwMode="auto">
          <a:xfrm>
            <a:off x="285749" y="1428750"/>
            <a:ext cx="8531679" cy="17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285750" indent="-285750" eaLnBrk="1" hangingPunct="1">
              <a:buFont typeface="Arial"/>
              <a:buChar char="•"/>
            </a:pPr>
            <a:r>
              <a:rPr lang="nl-NL" b="1" dirty="0" smtClean="0">
                <a:solidFill>
                  <a:srgbClr val="101073"/>
                </a:solidFill>
              </a:rPr>
              <a:t>Eye contact</a:t>
            </a:r>
            <a:endParaRPr lang="nl-NL" b="1" dirty="0">
              <a:solidFill>
                <a:srgbClr val="101073"/>
              </a:solidFill>
            </a:endParaRPr>
          </a:p>
          <a:p>
            <a:pPr eaLnBrk="1" hangingPunct="1"/>
            <a:r>
              <a:rPr lang="nl-NL" dirty="0">
                <a:solidFill>
                  <a:srgbClr val="101073"/>
                </a:solidFill>
              </a:rPr>
              <a:t>A </a:t>
            </a:r>
            <a:r>
              <a:rPr lang="nl-NL" dirty="0" err="1">
                <a:solidFill>
                  <a:srgbClr val="101073"/>
                </a:solidFill>
              </a:rPr>
              <a:t>social</a:t>
            </a:r>
            <a:r>
              <a:rPr lang="nl-NL" dirty="0">
                <a:solidFill>
                  <a:srgbClr val="101073"/>
                </a:solidFill>
              </a:rPr>
              <a:t> </a:t>
            </a:r>
            <a:r>
              <a:rPr lang="nl-NL" dirty="0" err="1">
                <a:solidFill>
                  <a:srgbClr val="101073"/>
                </a:solidFill>
              </a:rPr>
              <a:t>convention</a:t>
            </a:r>
            <a:r>
              <a:rPr lang="nl-NL" dirty="0">
                <a:solidFill>
                  <a:srgbClr val="101073"/>
                </a:solidFill>
              </a:rPr>
              <a:t> </a:t>
            </a:r>
            <a:r>
              <a:rPr lang="nl-NL" dirty="0" err="1" smtClean="0">
                <a:solidFill>
                  <a:srgbClr val="101073"/>
                </a:solidFill>
              </a:rPr>
              <a:t>that</a:t>
            </a:r>
            <a:r>
              <a:rPr lang="nl-NL" dirty="0" smtClean="0">
                <a:solidFill>
                  <a:srgbClr val="101073"/>
                </a:solidFill>
              </a:rPr>
              <a:t> shows </a:t>
            </a:r>
            <a:r>
              <a:rPr lang="nl-NL" dirty="0" err="1" smtClean="0">
                <a:solidFill>
                  <a:srgbClr val="101073"/>
                </a:solidFill>
              </a:rPr>
              <a:t>when</a:t>
            </a:r>
            <a:r>
              <a:rPr lang="nl-NL" dirty="0" smtClean="0">
                <a:solidFill>
                  <a:srgbClr val="101073"/>
                </a:solidFill>
              </a:rPr>
              <a:t> </a:t>
            </a:r>
            <a:r>
              <a:rPr lang="nl-NL" dirty="0" err="1" smtClean="0">
                <a:solidFill>
                  <a:srgbClr val="101073"/>
                </a:solidFill>
              </a:rPr>
              <a:t>someone</a:t>
            </a:r>
            <a:r>
              <a:rPr lang="nl-NL" dirty="0" smtClean="0">
                <a:solidFill>
                  <a:srgbClr val="101073"/>
                </a:solidFill>
              </a:rPr>
              <a:t> is </a:t>
            </a:r>
            <a:r>
              <a:rPr lang="nl-NL" dirty="0" err="1" smtClean="0">
                <a:solidFill>
                  <a:srgbClr val="101073"/>
                </a:solidFill>
              </a:rPr>
              <a:t>paying</a:t>
            </a:r>
            <a:r>
              <a:rPr lang="nl-NL" dirty="0" smtClean="0">
                <a:solidFill>
                  <a:srgbClr val="101073"/>
                </a:solidFill>
              </a:rPr>
              <a:t> attention</a:t>
            </a:r>
          </a:p>
          <a:p>
            <a:pPr marL="285750" indent="-285750" eaLnBrk="1" hangingPunct="1">
              <a:buFont typeface="Arial"/>
              <a:buChar char="•"/>
            </a:pPr>
            <a:r>
              <a:rPr lang="nl-NL" b="1" dirty="0" err="1" smtClean="0">
                <a:solidFill>
                  <a:srgbClr val="101073"/>
                </a:solidFill>
              </a:rPr>
              <a:t>Feasability</a:t>
            </a:r>
            <a:r>
              <a:rPr lang="nl-NL" b="1" dirty="0" smtClean="0">
                <a:solidFill>
                  <a:srgbClr val="101073"/>
                </a:solidFill>
              </a:rPr>
              <a:t>/Timing of </a:t>
            </a:r>
            <a:r>
              <a:rPr lang="nl-NL" b="1" dirty="0" err="1" smtClean="0">
                <a:solidFill>
                  <a:srgbClr val="101073"/>
                </a:solidFill>
              </a:rPr>
              <a:t>interaction</a:t>
            </a:r>
            <a:endParaRPr lang="nl-NL" b="1" dirty="0" smtClean="0">
              <a:solidFill>
                <a:srgbClr val="101073"/>
              </a:solidFill>
            </a:endParaRPr>
          </a:p>
          <a:p>
            <a:pPr eaLnBrk="1" hangingPunct="1"/>
            <a:r>
              <a:rPr lang="nl-NL" dirty="0" err="1" smtClean="0">
                <a:solidFill>
                  <a:srgbClr val="101073"/>
                </a:solidFill>
              </a:rPr>
              <a:t>Delivering</a:t>
            </a:r>
            <a:r>
              <a:rPr lang="nl-NL" dirty="0" smtClean="0">
                <a:solidFill>
                  <a:srgbClr val="101073"/>
                </a:solidFill>
              </a:rPr>
              <a:t> a </a:t>
            </a:r>
            <a:r>
              <a:rPr lang="nl-NL" dirty="0" err="1" smtClean="0">
                <a:solidFill>
                  <a:srgbClr val="101073"/>
                </a:solidFill>
              </a:rPr>
              <a:t>message</a:t>
            </a:r>
            <a:r>
              <a:rPr lang="nl-NL" dirty="0" smtClean="0">
                <a:solidFill>
                  <a:srgbClr val="101073"/>
                </a:solidFill>
              </a:rPr>
              <a:t> is </a:t>
            </a:r>
            <a:r>
              <a:rPr lang="nl-NL" dirty="0" err="1" smtClean="0">
                <a:solidFill>
                  <a:srgbClr val="101073"/>
                </a:solidFill>
              </a:rPr>
              <a:t>only</a:t>
            </a:r>
            <a:r>
              <a:rPr lang="nl-NL" dirty="0" smtClean="0">
                <a:solidFill>
                  <a:srgbClr val="101073"/>
                </a:solidFill>
              </a:rPr>
              <a:t> </a:t>
            </a:r>
            <a:r>
              <a:rPr lang="nl-NL" dirty="0" err="1" smtClean="0">
                <a:solidFill>
                  <a:srgbClr val="101073"/>
                </a:solidFill>
              </a:rPr>
              <a:t>useful</a:t>
            </a:r>
            <a:r>
              <a:rPr lang="nl-NL" dirty="0" smtClean="0">
                <a:solidFill>
                  <a:srgbClr val="101073"/>
                </a:solidFill>
              </a:rPr>
              <a:t> </a:t>
            </a:r>
            <a:r>
              <a:rPr lang="nl-NL" dirty="0" err="1" smtClean="0">
                <a:solidFill>
                  <a:srgbClr val="101073"/>
                </a:solidFill>
              </a:rPr>
              <a:t>when</a:t>
            </a:r>
            <a:r>
              <a:rPr lang="nl-NL" dirty="0" smtClean="0">
                <a:solidFill>
                  <a:srgbClr val="101073"/>
                </a:solidFill>
              </a:rPr>
              <a:t> person is </a:t>
            </a:r>
            <a:r>
              <a:rPr lang="nl-NL" dirty="0" err="1" smtClean="0">
                <a:solidFill>
                  <a:srgbClr val="101073"/>
                </a:solidFill>
              </a:rPr>
              <a:t>attending</a:t>
            </a:r>
            <a:endParaRPr lang="nl-NL" dirty="0">
              <a:solidFill>
                <a:srgbClr val="101073"/>
              </a:solidFill>
            </a:endParaRPr>
          </a:p>
          <a:p>
            <a:pPr marL="285750" indent="-285750" eaLnBrk="1" hangingPunct="1">
              <a:buFont typeface="Arial"/>
              <a:buChar char="•"/>
            </a:pPr>
            <a:r>
              <a:rPr lang="nl-NL" b="1" dirty="0" smtClean="0">
                <a:solidFill>
                  <a:srgbClr val="101073"/>
                </a:solidFill>
              </a:rPr>
              <a:t>Natural </a:t>
            </a:r>
            <a:r>
              <a:rPr lang="nl-NL" b="1" dirty="0" err="1" smtClean="0">
                <a:solidFill>
                  <a:srgbClr val="101073"/>
                </a:solidFill>
              </a:rPr>
              <a:t>behaviour</a:t>
            </a:r>
            <a:endParaRPr lang="nl-NL" b="1" dirty="0">
              <a:solidFill>
                <a:srgbClr val="101073"/>
              </a:solidFill>
            </a:endParaRPr>
          </a:p>
          <a:p>
            <a:pPr eaLnBrk="1" hangingPunct="1"/>
            <a:r>
              <a:rPr lang="nl-NL" dirty="0" err="1" smtClean="0">
                <a:solidFill>
                  <a:srgbClr val="101073"/>
                </a:solidFill>
              </a:rPr>
              <a:t>Facilitates</a:t>
            </a:r>
            <a:r>
              <a:rPr lang="nl-NL" dirty="0" smtClean="0">
                <a:solidFill>
                  <a:srgbClr val="101073"/>
                </a:solidFill>
              </a:rPr>
              <a:t> </a:t>
            </a:r>
            <a:r>
              <a:rPr lang="nl-NL" dirty="0" err="1" smtClean="0">
                <a:solidFill>
                  <a:srgbClr val="101073"/>
                </a:solidFill>
              </a:rPr>
              <a:t>understanding</a:t>
            </a:r>
            <a:r>
              <a:rPr lang="nl-NL" dirty="0" smtClean="0">
                <a:solidFill>
                  <a:srgbClr val="101073"/>
                </a:solidFill>
              </a:rPr>
              <a:t> </a:t>
            </a:r>
            <a:r>
              <a:rPr lang="nl-NL" dirty="0" err="1" smtClean="0">
                <a:solidFill>
                  <a:srgbClr val="101073"/>
                </a:solidFill>
              </a:rPr>
              <a:t>and</a:t>
            </a:r>
            <a:r>
              <a:rPr lang="nl-NL" dirty="0" smtClean="0">
                <a:solidFill>
                  <a:srgbClr val="101073"/>
                </a:solidFill>
              </a:rPr>
              <a:t> </a:t>
            </a:r>
            <a:r>
              <a:rPr lang="nl-NL" dirty="0" err="1" smtClean="0">
                <a:solidFill>
                  <a:srgbClr val="101073"/>
                </a:solidFill>
              </a:rPr>
              <a:t>improves</a:t>
            </a:r>
            <a:r>
              <a:rPr lang="nl-NL" dirty="0" smtClean="0">
                <a:solidFill>
                  <a:srgbClr val="101073"/>
                </a:solidFill>
              </a:rPr>
              <a:t> user </a:t>
            </a:r>
            <a:r>
              <a:rPr lang="nl-NL" dirty="0" err="1" smtClean="0">
                <a:solidFill>
                  <a:srgbClr val="101073"/>
                </a:solidFill>
              </a:rPr>
              <a:t>acceptance</a:t>
            </a:r>
            <a:endParaRPr lang="en-US" dirty="0">
              <a:solidFill>
                <a:srgbClr val="101073"/>
              </a:solidFill>
            </a:endParaRPr>
          </a:p>
        </p:txBody>
      </p:sp>
      <p:pic>
        <p:nvPicPr>
          <p:cNvPr id="3" name="Face_tracking,_gaze_diversion_and_moving_object_trackin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505857" y="3474353"/>
            <a:ext cx="609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62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dirty="0" err="1">
                <a:latin typeface="Arial" charset="0"/>
              </a:rPr>
              <a:t>Head</a:t>
            </a:r>
            <a:r>
              <a:rPr lang="nl-NL" dirty="0">
                <a:latin typeface="Arial" charset="0"/>
              </a:rPr>
              <a:t> Pose </a:t>
            </a:r>
            <a:r>
              <a:rPr lang="nl-NL" dirty="0" err="1">
                <a:latin typeface="Arial" charset="0"/>
              </a:rPr>
              <a:t>Estimation</a:t>
            </a:r>
            <a:endParaRPr lang="en-US" dirty="0">
              <a:latin typeface="Arial" charset="0"/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Head</a:t>
            </a:r>
            <a:r>
              <a:rPr lang="nl-NL" dirty="0" smtClean="0"/>
              <a:t> pose </a:t>
            </a:r>
            <a:r>
              <a:rPr lang="nl-NL" dirty="0" err="1" smtClean="0"/>
              <a:t>estimation</a:t>
            </a:r>
            <a:r>
              <a:rPr lang="nl-NL" dirty="0" smtClean="0"/>
              <a:t> </a:t>
            </a:r>
            <a:r>
              <a:rPr lang="nl-NL" dirty="0" err="1" smtClean="0"/>
              <a:t>allows</a:t>
            </a:r>
            <a:r>
              <a:rPr lang="nl-NL" dirty="0" smtClean="0"/>
              <a:t> the robot to </a:t>
            </a:r>
            <a:r>
              <a:rPr lang="nl-NL" dirty="0" err="1" smtClean="0"/>
              <a:t>judge</a:t>
            </a:r>
            <a:r>
              <a:rPr lang="nl-NL" dirty="0" smtClean="0"/>
              <a:t> </a:t>
            </a:r>
            <a:r>
              <a:rPr lang="nl-NL" dirty="0" err="1" smtClean="0"/>
              <a:t>whether</a:t>
            </a:r>
            <a:r>
              <a:rPr lang="nl-NL" dirty="0" smtClean="0"/>
              <a:t> a </a:t>
            </a:r>
            <a:r>
              <a:rPr lang="nl-NL" dirty="0" err="1" smtClean="0"/>
              <a:t>person</a:t>
            </a:r>
            <a:r>
              <a:rPr lang="nl-NL" dirty="0" smtClean="0"/>
              <a:t> is </a:t>
            </a:r>
            <a:r>
              <a:rPr lang="nl-NL" dirty="0" err="1" smtClean="0"/>
              <a:t>looking</a:t>
            </a:r>
            <a:r>
              <a:rPr lang="nl-NL" dirty="0" smtClean="0"/>
              <a:t> at </a:t>
            </a:r>
            <a:r>
              <a:rPr lang="nl-NL" dirty="0" err="1" smtClean="0"/>
              <a:t>it</a:t>
            </a:r>
            <a:endParaRPr lang="en-US" dirty="0"/>
          </a:p>
        </p:txBody>
      </p:sp>
      <p:sp>
        <p:nvSpPr>
          <p:cNvPr id="19462" name="TextBox 5"/>
          <p:cNvSpPr txBox="1">
            <a:spLocks noChangeArrowheads="1"/>
          </p:cNvSpPr>
          <p:nvPr/>
        </p:nvSpPr>
        <p:spPr bwMode="auto">
          <a:xfrm>
            <a:off x="1687201" y="2896260"/>
            <a:ext cx="2310385" cy="43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nl-NL" b="1"/>
              <a:t>Camera stream</a:t>
            </a:r>
            <a:endParaRPr lang="en-US" b="1"/>
          </a:p>
        </p:txBody>
      </p:sp>
      <p:sp>
        <p:nvSpPr>
          <p:cNvPr id="19463" name="TextBox 6"/>
          <p:cNvSpPr txBox="1">
            <a:spLocks noChangeArrowheads="1"/>
          </p:cNvSpPr>
          <p:nvPr/>
        </p:nvSpPr>
        <p:spPr bwMode="auto">
          <a:xfrm>
            <a:off x="4530752" y="2724119"/>
            <a:ext cx="2043802" cy="75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nl-NL" b="1"/>
              <a:t>Transformed frame (input)</a:t>
            </a:r>
            <a:endParaRPr lang="en-US" b="1"/>
          </a:p>
        </p:txBody>
      </p:sp>
      <p:sp>
        <p:nvSpPr>
          <p:cNvPr id="19464" name="TextBox 7"/>
          <p:cNvSpPr txBox="1">
            <a:spLocks noChangeArrowheads="1"/>
          </p:cNvSpPr>
          <p:nvPr/>
        </p:nvSpPr>
        <p:spPr bwMode="auto">
          <a:xfrm>
            <a:off x="6485694" y="2724119"/>
            <a:ext cx="1332915" cy="757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nl-NL" b="1"/>
              <a:t>Pose (output)</a:t>
            </a:r>
            <a:endParaRPr lang="en-US" b="1"/>
          </a:p>
        </p:txBody>
      </p:sp>
      <p:pic>
        <p:nvPicPr>
          <p:cNvPr id="2" name="HeadPoseEstimationDemoWindowsMedia9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1342759" y="3397325"/>
            <a:ext cx="6460148" cy="27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1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024812" cy="895350"/>
          </a:xfrm>
        </p:spPr>
        <p:txBody>
          <a:bodyPr anchor="ctr">
            <a:normAutofit/>
          </a:bodyPr>
          <a:lstStyle/>
          <a:p>
            <a:r>
              <a:rPr lang="en-US" sz="3200" dirty="0" smtClean="0"/>
              <a:t>Turn-taking and Eye Contact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Robotic systems deployable for </a:t>
            </a:r>
            <a:r>
              <a:rPr lang="en-US" b="1" dirty="0" smtClean="0"/>
              <a:t>information </a:t>
            </a:r>
            <a:r>
              <a:rPr lang="en-US" b="1" dirty="0"/>
              <a:t>exchange</a:t>
            </a:r>
            <a:r>
              <a:rPr lang="en-US" dirty="0"/>
              <a:t> </a:t>
            </a:r>
            <a:r>
              <a:rPr lang="en-US" dirty="0" smtClean="0"/>
              <a:t>services</a:t>
            </a:r>
          </a:p>
        </p:txBody>
      </p:sp>
      <p:sp>
        <p:nvSpPr>
          <p:cNvPr id="30" name="Footer Placeholder 19"/>
          <p:cNvSpPr>
            <a:spLocks noGrp="1"/>
          </p:cNvSpPr>
          <p:nvPr>
            <p:ph type="ftr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Final Presentation Maurice Spiegels</a:t>
            </a:r>
            <a:endParaRPr lang="en-US" dirty="0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rPr lang="en-US" sz="1000" dirty="0" smtClean="0">
                <a:solidFill>
                  <a:schemeClr val="tx1"/>
                </a:solidFill>
              </a:rPr>
              <a:t>Page </a:t>
            </a:r>
            <a:fld id="{B77686E1-7759-4253-B364-625808D8C958}" type="slidenum">
              <a:rPr lang="en-US" sz="1000">
                <a:solidFill>
                  <a:schemeClr val="tx1"/>
                </a:solidFill>
              </a:rPr>
              <a:pPr/>
              <a:t>12</a:t>
            </a:fld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8" name="Date Placeholder 18"/>
          <p:cNvSpPr>
            <a:spLocks noGrp="1"/>
          </p:cNvSpPr>
          <p:nvPr>
            <p:ph type="dt" sz="half" idx="12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19-Jun-15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76097" y="2244173"/>
            <a:ext cx="2340379" cy="3588135"/>
            <a:chOff x="507566" y="2638071"/>
            <a:chExt cx="3120505" cy="3588135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b="18475"/>
            <a:stretch/>
          </p:blipFill>
          <p:spPr>
            <a:xfrm>
              <a:off x="507566" y="3068351"/>
              <a:ext cx="2473837" cy="2680445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07566" y="2638071"/>
              <a:ext cx="2897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Museum tour-guide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7566" y="5856874"/>
              <a:ext cx="31205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2">
                      <a:lumMod val="75000"/>
                    </a:schemeClr>
                  </a:solidFill>
                </a:rPr>
                <a:t>Karreman</a:t>
              </a:r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et al. 2013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523915" y="2244173"/>
            <a:ext cx="2357805" cy="3588135"/>
            <a:chOff x="4304656" y="2638071"/>
            <a:chExt cx="3143740" cy="3588135"/>
          </a:xfrm>
        </p:grpSpPr>
        <p:pic>
          <p:nvPicPr>
            <p:cNvPr id="23" name="Picture 22"/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801" t="21121" r="11861" b="21577"/>
            <a:stretch/>
          </p:blipFill>
          <p:spPr bwMode="auto">
            <a:xfrm>
              <a:off x="4309263" y="3068351"/>
              <a:ext cx="2700785" cy="269195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4304656" y="2638071"/>
              <a:ext cx="1375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Lecturer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10608" y="5856874"/>
              <a:ext cx="3137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Huang &amp; </a:t>
              </a:r>
              <a:r>
                <a:rPr lang="en-US" dirty="0" err="1" smtClean="0">
                  <a:solidFill>
                    <a:schemeClr val="bg2">
                      <a:lumMod val="75000"/>
                    </a:schemeClr>
                  </a:solidFill>
                </a:rPr>
                <a:t>Mutlu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, 2013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542173" y="2258256"/>
            <a:ext cx="2070661" cy="3574053"/>
            <a:chOff x="8328999" y="2652153"/>
            <a:chExt cx="2760880" cy="3574053"/>
          </a:xfrm>
        </p:grpSpPr>
        <p:pic>
          <p:nvPicPr>
            <p:cNvPr id="22" name="Picture 21"/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2" t="22019" r="56255" b="32832"/>
            <a:stretch/>
          </p:blipFill>
          <p:spPr bwMode="auto">
            <a:xfrm>
              <a:off x="8337908" y="3068350"/>
              <a:ext cx="2114819" cy="26804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 xmlns=""/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8328999" y="2652153"/>
              <a:ext cx="1939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Receptionist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328999" y="5856874"/>
              <a:ext cx="27608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75000"/>
                    </a:schemeClr>
                  </a:solidFill>
                </a:rPr>
                <a:t>Michalowski, </a:t>
              </a:r>
              <a:r>
                <a:rPr lang="en-US" dirty="0" smtClean="0">
                  <a:solidFill>
                    <a:schemeClr val="bg2">
                      <a:lumMod val="75000"/>
                    </a:schemeClr>
                  </a:solidFill>
                </a:rPr>
                <a:t>2006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602236" y="6529161"/>
            <a:ext cx="4698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of 32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5706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engage</a:t>
            </a:r>
            <a:r>
              <a:rPr lang="nl-NL" dirty="0" smtClean="0"/>
              <a:t> in a </a:t>
            </a:r>
            <a:r>
              <a:rPr lang="nl-NL" dirty="0" err="1" smtClean="0"/>
              <a:t>multiparty</a:t>
            </a:r>
            <a:r>
              <a:rPr lang="nl-NL" dirty="0" smtClean="0"/>
              <a:t> </a:t>
            </a:r>
            <a:r>
              <a:rPr lang="nl-NL" dirty="0" err="1" smtClean="0"/>
              <a:t>conversation</a:t>
            </a:r>
            <a:r>
              <a:rPr lang="nl-NL" dirty="0" smtClean="0"/>
              <a:t> the robot must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detect</a:t>
            </a:r>
            <a:r>
              <a:rPr lang="nl-NL" dirty="0" smtClean="0"/>
              <a:t>:</a:t>
            </a:r>
          </a:p>
          <a:p>
            <a:pPr lvl="1"/>
            <a:r>
              <a:rPr lang="nl-NL" dirty="0" err="1" smtClean="0"/>
              <a:t>who</a:t>
            </a:r>
            <a:r>
              <a:rPr lang="nl-NL" dirty="0" smtClean="0"/>
              <a:t> is </a:t>
            </a:r>
            <a:r>
              <a:rPr lang="nl-NL" dirty="0" err="1" smtClean="0"/>
              <a:t>addressing</a:t>
            </a:r>
            <a:r>
              <a:rPr lang="nl-NL" dirty="0" smtClean="0"/>
              <a:t> </a:t>
            </a:r>
            <a:r>
              <a:rPr lang="nl-NL" dirty="0" err="1" smtClean="0"/>
              <a:t>whom</a:t>
            </a:r>
            <a:endParaRPr lang="nl-NL" dirty="0" smtClean="0"/>
          </a:p>
          <a:p>
            <a:pPr lvl="1"/>
            <a:r>
              <a:rPr lang="nl-NL" dirty="0" err="1" smtClean="0"/>
              <a:t>who</a:t>
            </a:r>
            <a:r>
              <a:rPr lang="nl-NL" dirty="0" smtClean="0"/>
              <a:t> “has the floor</a:t>
            </a:r>
            <a:r>
              <a:rPr lang="en-GB" dirty="0" smtClean="0"/>
              <a:t>”</a:t>
            </a:r>
          </a:p>
          <a:p>
            <a:pPr lvl="1"/>
            <a:r>
              <a:rPr lang="nl-NL" dirty="0" err="1" smtClean="0"/>
              <a:t>when</a:t>
            </a:r>
            <a:r>
              <a:rPr lang="nl-NL" dirty="0" smtClean="0"/>
              <a:t> a </a:t>
            </a:r>
            <a:r>
              <a:rPr lang="nl-NL" dirty="0" err="1" smtClean="0"/>
              <a:t>conversation</a:t>
            </a:r>
            <a:r>
              <a:rPr lang="nl-NL" dirty="0" smtClean="0"/>
              <a:t> has </a:t>
            </a:r>
            <a:r>
              <a:rPr lang="nl-NL" dirty="0" err="1" smtClean="0"/>
              <a:t>ended</a:t>
            </a:r>
            <a:endParaRPr lang="nl-NL" dirty="0"/>
          </a:p>
          <a:p>
            <a:pPr lvl="1"/>
            <a:r>
              <a:rPr lang="nl-NL" dirty="0" err="1" smtClean="0"/>
              <a:t>when</a:t>
            </a:r>
            <a:r>
              <a:rPr lang="nl-NL" dirty="0" smtClean="0"/>
              <a:t> a </a:t>
            </a:r>
            <a:r>
              <a:rPr lang="nl-NL" dirty="0" err="1" smtClean="0"/>
              <a:t>conversation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interupted</a:t>
            </a:r>
            <a:endParaRPr lang="nl-NL" dirty="0" smtClean="0"/>
          </a:p>
          <a:p>
            <a:pPr lvl="1"/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non-</a:t>
            </a:r>
            <a:r>
              <a:rPr lang="nl-NL" dirty="0" err="1" smtClean="0"/>
              <a:t>speaking</a:t>
            </a:r>
            <a:r>
              <a:rPr lang="nl-NL" dirty="0" smtClean="0"/>
              <a:t> persons</a:t>
            </a:r>
          </a:p>
          <a:p>
            <a:pPr lvl="1"/>
            <a:r>
              <a:rPr lang="nl-NL" dirty="0" smtClean="0"/>
              <a:t>...</a:t>
            </a:r>
          </a:p>
          <a:p>
            <a:pPr lvl="1"/>
            <a:endParaRPr lang="nl-NL" dirty="0"/>
          </a:p>
          <a:p>
            <a:r>
              <a:rPr lang="nl-NL" dirty="0" err="1" smtClean="0"/>
              <a:t>Good</a:t>
            </a:r>
            <a:r>
              <a:rPr lang="nl-NL" dirty="0" smtClean="0"/>
              <a:t> software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r>
              <a:rPr lang="nl-NL" dirty="0" smtClean="0"/>
              <a:t> are </a:t>
            </a:r>
            <a:r>
              <a:rPr lang="nl-NL" dirty="0" err="1" smtClean="0"/>
              <a:t>still</a:t>
            </a:r>
            <a:r>
              <a:rPr lang="nl-NL" dirty="0" smtClean="0"/>
              <a:t> missing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Turn-taking and Eye Contact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0675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1_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4149" y="1629201"/>
            <a:ext cx="4526912" cy="482870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46194">
                    <a:lumMod val="50000"/>
                  </a:srgbClr>
                </a:solidFill>
                <a:latin typeface="Century Gothic"/>
              </a:rPr>
              <a:t>Final Presentation Maurice Spiegels</a:t>
            </a:r>
            <a:endParaRPr lang="en-US" dirty="0">
              <a:solidFill>
                <a:srgbClr val="146194">
                  <a:lumMod val="50000"/>
                </a:srgbClr>
              </a:solidFill>
              <a:latin typeface="Century Gothic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/>
          <a:p>
            <a:r>
              <a:rPr lang="en-US" sz="1000" dirty="0" smtClean="0">
                <a:solidFill>
                  <a:prstClr val="white"/>
                </a:solidFill>
                <a:latin typeface="Century Gothic"/>
              </a:rPr>
              <a:t>Page </a:t>
            </a:r>
            <a:fld id="{B77686E1-7759-4253-B364-625808D8C958}" type="slidenum">
              <a:rPr lang="en-US" sz="1000">
                <a:solidFill>
                  <a:prstClr val="white"/>
                </a:solidFill>
                <a:latin typeface="Century Gothic"/>
              </a:rPr>
              <a:pPr/>
              <a:t>14</a:t>
            </a:fld>
            <a:endParaRPr lang="en-US" sz="1000" dirty="0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0" name="Date Placehold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Century Gothic"/>
              </a:rPr>
              <a:t>19-Jun-15</a:t>
            </a:r>
          </a:p>
          <a:p>
            <a:endParaRPr lang="en-US" dirty="0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02236" y="6529161"/>
            <a:ext cx="486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of 32</a:t>
            </a:r>
            <a:endParaRPr lang="en-US" sz="1000" dirty="0">
              <a:solidFill>
                <a:prstClr val="white"/>
              </a:solidFill>
              <a:latin typeface="Century Gothic"/>
              <a:ea typeface="+mn-ea"/>
              <a:cs typeface="+mn-cs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703659" y="1190986"/>
            <a:ext cx="7887891" cy="550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Clr>
                <a:srgbClr val="146194">
                  <a:lumMod val="75000"/>
                </a:srgbClr>
              </a:buClr>
            </a:pPr>
            <a:r>
              <a:rPr lang="en-US" b="1" dirty="0" smtClean="0">
                <a:solidFill>
                  <a:srgbClr val="146194">
                    <a:lumMod val="75000"/>
                  </a:srgbClr>
                </a:solidFill>
                <a:latin typeface="Century Gothic"/>
              </a:rPr>
              <a:t>1. Conservative turn take behavior</a:t>
            </a:r>
            <a:endParaRPr lang="en-US" b="1" dirty="0">
              <a:solidFill>
                <a:srgbClr val="146194">
                  <a:lumMod val="75000"/>
                </a:srgbClr>
              </a:solidFill>
              <a:latin typeface="Century Gothic"/>
            </a:endParaRPr>
          </a:p>
          <a:p>
            <a:pPr algn="ctr" fontAlgn="auto">
              <a:buClr>
                <a:srgbClr val="146194">
                  <a:lumMod val="75000"/>
                </a:srgbClr>
              </a:buClr>
            </a:pPr>
            <a:endParaRPr lang="en-US" b="1" dirty="0" smtClean="0">
              <a:solidFill>
                <a:srgbClr val="146194">
                  <a:lumMod val="75000"/>
                </a:srgbClr>
              </a:solidFill>
              <a:latin typeface="Century Gothic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Turn-taking and Eye Contact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520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3_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84149" y="1629201"/>
            <a:ext cx="4526912" cy="482870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Footer Placeholder 1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46194">
                    <a:lumMod val="50000"/>
                  </a:srgbClr>
                </a:solidFill>
                <a:latin typeface="Century Gothic"/>
              </a:rPr>
              <a:t>Final Presentation Maurice Spiegels</a:t>
            </a:r>
            <a:endParaRPr lang="en-US" dirty="0">
              <a:solidFill>
                <a:srgbClr val="146194">
                  <a:lumMod val="50000"/>
                </a:srgbClr>
              </a:solidFill>
              <a:latin typeface="Century Gothic"/>
            </a:endParaRP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1"/>
          </p:nvPr>
        </p:nvSpPr>
        <p:spPr/>
        <p:txBody>
          <a:bodyPr anchor="t"/>
          <a:lstStyle/>
          <a:p>
            <a:r>
              <a:rPr lang="en-US" sz="1000" dirty="0" smtClean="0">
                <a:solidFill>
                  <a:prstClr val="white"/>
                </a:solidFill>
                <a:latin typeface="Century Gothic"/>
              </a:rPr>
              <a:t>Page </a:t>
            </a:r>
            <a:fld id="{B77686E1-7759-4253-B364-625808D8C958}" type="slidenum">
              <a:rPr lang="en-US" sz="1000">
                <a:solidFill>
                  <a:prstClr val="white"/>
                </a:solidFill>
                <a:latin typeface="Century Gothic"/>
              </a:rPr>
              <a:pPr/>
              <a:t>15</a:t>
            </a:fld>
            <a:endParaRPr lang="en-US" sz="1000" dirty="0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0" name="Date Placeholder 1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>
                <a:solidFill>
                  <a:prstClr val="white"/>
                </a:solidFill>
                <a:latin typeface="Century Gothic"/>
              </a:rPr>
              <a:t>19-Jun-15</a:t>
            </a:r>
          </a:p>
          <a:p>
            <a:endParaRPr lang="en-US" dirty="0">
              <a:solidFill>
                <a:prstClr val="white"/>
              </a:solidFill>
              <a:latin typeface="Century Gothic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602236" y="6529161"/>
            <a:ext cx="486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00" dirty="0" smtClean="0">
                <a:solidFill>
                  <a:prstClr val="white"/>
                </a:solidFill>
                <a:latin typeface="Century Gothic"/>
                <a:ea typeface="+mn-ea"/>
                <a:cs typeface="+mn-cs"/>
              </a:rPr>
              <a:t>of 32</a:t>
            </a:r>
            <a:endParaRPr lang="en-US" sz="1000" dirty="0">
              <a:solidFill>
                <a:prstClr val="white"/>
              </a:solidFill>
              <a:latin typeface="Century Gothic"/>
              <a:ea typeface="+mn-ea"/>
              <a:cs typeface="+mn-cs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703659" y="1190986"/>
            <a:ext cx="7887891" cy="550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buClr>
                <a:srgbClr val="146194">
                  <a:lumMod val="75000"/>
                </a:srgbClr>
              </a:buClr>
            </a:pPr>
            <a:r>
              <a:rPr lang="en-US" b="1" dirty="0" smtClean="0">
                <a:solidFill>
                  <a:srgbClr val="146194">
                    <a:lumMod val="75000"/>
                  </a:srgbClr>
                </a:solidFill>
                <a:latin typeface="Century Gothic"/>
              </a:rPr>
              <a:t>3. Adaptive turn take behavior</a:t>
            </a:r>
            <a:endParaRPr lang="en-US" b="1" dirty="0">
              <a:solidFill>
                <a:srgbClr val="146194">
                  <a:lumMod val="75000"/>
                </a:srgbClr>
              </a:solidFill>
              <a:latin typeface="Century Gothic"/>
            </a:endParaRPr>
          </a:p>
          <a:p>
            <a:pPr algn="ctr" fontAlgn="auto">
              <a:buClr>
                <a:srgbClr val="146194">
                  <a:lumMod val="75000"/>
                </a:srgbClr>
              </a:buClr>
            </a:pPr>
            <a:endParaRPr lang="en-US" b="1" dirty="0" smtClean="0">
              <a:solidFill>
                <a:srgbClr val="146194">
                  <a:lumMod val="75000"/>
                </a:srgbClr>
              </a:solidFill>
              <a:latin typeface="Century Gothic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3200" dirty="0" smtClean="0"/>
              <a:t>Turn-taking and Eye Contact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80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 smtClean="0"/>
              <a:t>Current state-of-the-art</a:t>
            </a:r>
            <a:endParaRPr lang="en-GB" altLang="en-US" smtClean="0"/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5408612" cy="4541838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nl-NL" altLang="en-US" smtClean="0"/>
              <a:t>Mobiserv (EU FP7)</a:t>
            </a:r>
          </a:p>
          <a:p>
            <a:pPr marL="0" indent="0">
              <a:buFontTx/>
              <a:buNone/>
            </a:pPr>
            <a:r>
              <a:rPr lang="en-US" altLang="en-US" smtClean="0"/>
              <a:t>Main aim:</a:t>
            </a:r>
          </a:p>
          <a:p>
            <a:pPr marL="0" indent="0"/>
            <a:r>
              <a:rPr lang="en-US" altLang="en-US" sz="1800" smtClean="0"/>
              <a:t>MOBISERV - An Integrated Intelligent Home Environment for the Provision of Health, Nutrition and Mobility Services to Older Adults Developing robots and smart devices to assist older people maintain active independent lives</a:t>
            </a:r>
          </a:p>
          <a:p>
            <a:pPr marL="0" indent="0"/>
            <a:r>
              <a:rPr lang="en-US" altLang="en-US" smtClean="0">
                <a:hlinkClick r:id="rId2"/>
              </a:rPr>
              <a:t>http://www.mobiserv.info</a:t>
            </a:r>
            <a:endParaRPr lang="en-US" altLang="en-US" smtClean="0"/>
          </a:p>
          <a:p>
            <a:pPr marL="0" indent="0"/>
            <a:endParaRPr lang="en-US" altLang="en-US" smtClean="0"/>
          </a:p>
          <a:p>
            <a:pPr marL="0" indent="0"/>
            <a:endParaRPr lang="nl-NL" altLang="en-US" smtClean="0"/>
          </a:p>
          <a:p>
            <a:pPr marL="0" indent="0"/>
            <a:r>
              <a:rPr lang="en-GB" altLang="en-US" sz="2000" smtClean="0">
                <a:hlinkClick r:id="rId3"/>
              </a:rPr>
              <a:t>https://www.youtube.com/watch?v=6DFJwnwzhPs&amp;list=TLMBU0solEKYrvBjEgEaxPdDrdFfT8GBJi</a:t>
            </a:r>
            <a:endParaRPr lang="en-GB" altLang="en-US" sz="2000" smtClean="0"/>
          </a:p>
        </p:txBody>
      </p:sp>
      <p:pic>
        <p:nvPicPr>
          <p:cNvPr id="63491" name="Picture 2" descr="ref_dag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971675"/>
            <a:ext cx="25717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482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 smtClean="0"/>
              <a:t>Current state-of-the-art</a:t>
            </a:r>
            <a:endParaRPr lang="en-GB" altLang="en-US" smtClean="0"/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6246812" cy="4541838"/>
          </a:xfrm>
        </p:spPr>
        <p:txBody>
          <a:bodyPr/>
          <a:lstStyle/>
          <a:p>
            <a:r>
              <a:rPr lang="nl-NL" altLang="en-US" smtClean="0"/>
              <a:t>Companionable (EU FP7)</a:t>
            </a:r>
          </a:p>
          <a:p>
            <a:r>
              <a:rPr lang="nl-NL" altLang="en-US" smtClean="0"/>
              <a:t>Main aim:</a:t>
            </a:r>
          </a:p>
          <a:p>
            <a:r>
              <a:rPr lang="en-US" altLang="en-US" sz="1800" smtClean="0"/>
              <a:t>CompanionAble will provide the synergy of Robotics and Ambient Intelligence technologies and their semantic integration to provide for a care-giver's assistive environment. This will support the cognitive stimulation and therapy management of the care-recipient. This is mediated by a robotic companion (mobile facilitation) working collaboratively with a smart home environment (stationary facilitation).</a:t>
            </a:r>
            <a:endParaRPr lang="nl-NL" altLang="en-US" sz="1800" smtClean="0"/>
          </a:p>
          <a:p>
            <a:r>
              <a:rPr lang="nl-NL" altLang="en-US" smtClean="0">
                <a:hlinkClick r:id="rId2"/>
              </a:rPr>
              <a:t>http://www.companionable.net/</a:t>
            </a:r>
            <a:endParaRPr lang="nl-NL" altLang="en-US" smtClean="0"/>
          </a:p>
          <a:p>
            <a:endParaRPr lang="nl-NL" altLang="en-US" sz="2000" smtClean="0"/>
          </a:p>
          <a:p>
            <a:r>
              <a:rPr lang="nl-NL" altLang="en-US" sz="2000" smtClean="0"/>
              <a:t>Field test in Smart Homes NL</a:t>
            </a:r>
          </a:p>
          <a:p>
            <a:r>
              <a:rPr lang="en-GB" altLang="en-US" sz="2000" smtClean="0">
                <a:hlinkClick r:id="rId3"/>
              </a:rPr>
              <a:t>https://www.youtube.com/watch?v=yQFFQ2FvjUY</a:t>
            </a:r>
            <a:endParaRPr lang="en-GB" altLang="en-US" sz="2000" smtClean="0"/>
          </a:p>
        </p:txBody>
      </p:sp>
      <p:pic>
        <p:nvPicPr>
          <p:cNvPr id="64515" name="Picture 2" descr="Hect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219200"/>
            <a:ext cx="19335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3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 smtClean="0"/>
              <a:t>Current state-of-the-art</a:t>
            </a:r>
            <a:endParaRPr lang="en-GB" altLang="en-US" smtClean="0"/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611188" y="1196975"/>
            <a:ext cx="8228012" cy="4541838"/>
          </a:xfrm>
        </p:spPr>
        <p:txBody>
          <a:bodyPr/>
          <a:lstStyle/>
          <a:p>
            <a:pPr marL="0" indent="0">
              <a:buFontTx/>
              <a:buNone/>
            </a:pPr>
            <a:endParaRPr lang="nl-NL" altLang="en-US" smtClean="0"/>
          </a:p>
          <a:p>
            <a:pPr marL="0" indent="0">
              <a:buFontTx/>
              <a:buNone/>
            </a:pPr>
            <a:endParaRPr lang="nl-NL" altLang="en-US" smtClean="0"/>
          </a:p>
          <a:p>
            <a:pPr marL="0" indent="0">
              <a:buFontTx/>
              <a:buNone/>
            </a:pPr>
            <a:r>
              <a:rPr lang="nl-NL" altLang="en-US" smtClean="0"/>
              <a:t>KSERA (TU/e, EU FP7)</a:t>
            </a:r>
          </a:p>
          <a:p>
            <a:pPr marL="0" indent="0">
              <a:buFontTx/>
              <a:buNone/>
            </a:pPr>
            <a:r>
              <a:rPr lang="nl-NL" altLang="en-US" smtClean="0"/>
              <a:t>Main aim:</a:t>
            </a:r>
          </a:p>
          <a:p>
            <a:pPr marL="0" indent="0"/>
            <a:r>
              <a:rPr lang="en-US" altLang="en-US" sz="2000" smtClean="0"/>
              <a:t>Socially Assistive Robot (SAR) that helps older persons, especially those with Chronic Obstructive Pulmonary Disease (COPD), with their daily activities and care needs and provides the means for effective self-management of their disease.</a:t>
            </a:r>
            <a:endParaRPr lang="nl-NL" altLang="en-US" sz="2000" smtClean="0"/>
          </a:p>
          <a:p>
            <a:pPr marL="0" indent="0"/>
            <a:r>
              <a:rPr lang="nl-NL" altLang="en-US" sz="1800" smtClean="0">
                <a:hlinkClick r:id="rId2"/>
              </a:rPr>
              <a:t>www.ksera-project.eu</a:t>
            </a:r>
            <a:endParaRPr lang="nl-NL" altLang="en-US" sz="1800" smtClean="0"/>
          </a:p>
          <a:p>
            <a:pPr marL="0" indent="0"/>
            <a:endParaRPr lang="nl-NL" altLang="en-US" sz="1800" smtClean="0"/>
          </a:p>
          <a:p>
            <a:pPr marL="0" indent="0"/>
            <a:r>
              <a:rPr lang="nl-NL" altLang="en-US" sz="1800" smtClean="0"/>
              <a:t>Prototype 1</a:t>
            </a:r>
          </a:p>
          <a:p>
            <a:pPr marL="0" indent="0"/>
            <a:r>
              <a:rPr lang="en-GB" altLang="en-US" sz="1800" smtClean="0">
                <a:hlinkClick r:id="rId3"/>
              </a:rPr>
              <a:t>https://www.youtube.com/watch?v=eIZrj-M4w64</a:t>
            </a:r>
            <a:endParaRPr lang="nl-NL" altLang="en-US" sz="1800" smtClean="0"/>
          </a:p>
          <a:p>
            <a:pPr marL="0" indent="0"/>
            <a:r>
              <a:rPr lang="nl-NL" altLang="en-US" sz="1800" smtClean="0"/>
              <a:t>Prototype 2</a:t>
            </a:r>
            <a:endParaRPr lang="en-GB" altLang="en-US" sz="1800" smtClean="0"/>
          </a:p>
          <a:p>
            <a:pPr marL="0" indent="0"/>
            <a:r>
              <a:rPr lang="en-GB" altLang="en-US" sz="1800" smtClean="0">
                <a:hlinkClick r:id="rId4"/>
              </a:rPr>
              <a:t>https://www.youtube.com/watch?v=Y776gWW4Bys</a:t>
            </a:r>
            <a:endParaRPr lang="en-GB" altLang="en-US" sz="1800" smtClean="0"/>
          </a:p>
          <a:p>
            <a:pPr marL="0" indent="0"/>
            <a:endParaRPr lang="en-GB" altLang="en-US" sz="1800" smtClean="0"/>
          </a:p>
        </p:txBody>
      </p:sp>
      <p:pic>
        <p:nvPicPr>
          <p:cNvPr id="65539" name="Picture 2" descr="S:\hti-robotics\Pictures\TUE - Nao\_WH338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04800"/>
            <a:ext cx="364648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29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REsearch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Progress beyond state of the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8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z="2400" smtClean="0"/>
              <a:t>Methods: Personal space model</a:t>
            </a:r>
            <a:br>
              <a:rPr lang="en-US" altLang="nl-NL" sz="2400" smtClean="0"/>
            </a:br>
            <a:endParaRPr lang="en-US" altLang="nl-NL" sz="2400" smtClean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" r="5113"/>
          <a:stretch>
            <a:fillRect/>
          </a:stretch>
        </p:blipFill>
        <p:spPr bwMode="auto">
          <a:xfrm>
            <a:off x="3176588" y="1433513"/>
            <a:ext cx="5776912" cy="446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04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88" y="2506663"/>
            <a:ext cx="549275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0" name="TextBox 2"/>
          <p:cNvSpPr txBox="1">
            <a:spLocks noChangeArrowheads="1"/>
          </p:cNvSpPr>
          <p:nvPr/>
        </p:nvSpPr>
        <p:spPr bwMode="auto">
          <a:xfrm>
            <a:off x="611188" y="1538288"/>
            <a:ext cx="6086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nl-NL" sz="1800"/>
              <a:t>10 Participants (16-51 years) mean age 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0425" y="2538413"/>
            <a:ext cx="2179638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Char char="•"/>
              <a:defRPr/>
            </a:pPr>
            <a:r>
              <a:rPr lang="nl-NL" dirty="0">
                <a:latin typeface="Arial" charset="0"/>
                <a:ea typeface="ＭＳ Ｐゴシック" charset="0"/>
                <a:cs typeface="Arial" charset="0"/>
              </a:rPr>
              <a:t>3 </a:t>
            </a: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Tasks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5 Directions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  <a:ea typeface="ＭＳ Ｐゴシック" charset="0"/>
                <a:cs typeface="Arial" charset="0"/>
              </a:rPr>
              <a:t>3 Repetitions per task</a:t>
            </a:r>
          </a:p>
          <a:p>
            <a:pPr>
              <a:defRPr/>
            </a:pPr>
            <a:endParaRPr lang="nl-NL" dirty="0">
              <a:latin typeface="Arial" charset="0"/>
              <a:ea typeface="ＭＳ Ｐゴシック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0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xtLst/>
        </p:spPr>
        <p:txBody>
          <a:bodyPr/>
          <a:lstStyle/>
          <a:p>
            <a:pPr>
              <a:defRPr/>
            </a:pPr>
            <a:r>
              <a:rPr lang="en-US" sz="2400" dirty="0"/>
              <a:t>Approaching humans for communication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364" y="1139991"/>
            <a:ext cx="3702423" cy="282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067" y="3861037"/>
            <a:ext cx="3669751" cy="29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2106707"/>
            <a:ext cx="1757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Judged distance:</a:t>
            </a:r>
          </a:p>
          <a:p>
            <a:r>
              <a:rPr lang="en-US" b="1" dirty="0" smtClean="0"/>
              <a:t>Far, Near and Optimal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876802"/>
            <a:ext cx="1757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User rating:</a:t>
            </a:r>
          </a:p>
          <a:p>
            <a:r>
              <a:rPr lang="en-US" b="1" dirty="0" smtClean="0"/>
              <a:t>Left, middle and right</a:t>
            </a:r>
            <a:endParaRPr lang="en-US" b="1" dirty="0"/>
          </a:p>
        </p:txBody>
      </p:sp>
      <p:sp>
        <p:nvSpPr>
          <p:cNvPr id="10" name="Right Arrow 9"/>
          <p:cNvSpPr/>
          <p:nvPr/>
        </p:nvSpPr>
        <p:spPr>
          <a:xfrm>
            <a:off x="5145745" y="2420470"/>
            <a:ext cx="1326776" cy="31376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145745" y="5181600"/>
            <a:ext cx="1326776" cy="313765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24917" y="2250147"/>
            <a:ext cx="17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for optimal distance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624917" y="5020242"/>
            <a:ext cx="194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for optimal direction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2305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NL" altLang="nl-NL" smtClean="0">
                <a:latin typeface="Calibri" panose="020F0502020204030204" pitchFamily="34" charset="0"/>
              </a:rPr>
              <a:t>Bayesian Model</a:t>
            </a:r>
            <a:endParaRPr lang="en-US" altLang="nl-NL" smtClean="0">
              <a:latin typeface="Calibri" panose="020F0502020204030204" pitchFamily="34" charset="0"/>
            </a:endParaRPr>
          </a:p>
        </p:txBody>
      </p:sp>
      <p:sp>
        <p:nvSpPr>
          <p:cNvPr id="67586" name="Content Placeholder 6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495925"/>
          </a:xfrm>
        </p:spPr>
        <p:txBody>
          <a:bodyPr/>
          <a:lstStyle/>
          <a:p>
            <a:pPr lvl="1" eaLnBrk="1" hangingPunct="1"/>
            <a:r>
              <a:rPr lang="en-US" altLang="nl-NL" dirty="0" smtClean="0">
                <a:latin typeface="Calibri" panose="020F0502020204030204" pitchFamily="34" charset="0"/>
              </a:rPr>
              <a:t>The target location is modeled as a probability distribution over the space around the user:</a:t>
            </a:r>
          </a:p>
          <a:p>
            <a:pPr marL="269875" lvl="1" indent="0" eaLnBrk="1" hangingPunct="1">
              <a:buNone/>
            </a:pPr>
            <a:endParaRPr lang="en-US" altLang="nl-NL" dirty="0" smtClean="0">
              <a:latin typeface="Calibri" panose="020F0502020204030204" pitchFamily="34" charset="0"/>
            </a:endParaRPr>
          </a:p>
        </p:txBody>
      </p:sp>
      <p:sp>
        <p:nvSpPr>
          <p:cNvPr id="67587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nl-NL" altLang="nl-NL" sz="1800"/>
          </a:p>
        </p:txBody>
      </p:sp>
      <p:sp>
        <p:nvSpPr>
          <p:cNvPr id="67588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nl-NL" altLang="nl-NL" sz="1800"/>
          </a:p>
        </p:txBody>
      </p:sp>
      <p:sp>
        <p:nvSpPr>
          <p:cNvPr id="67589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nl-NL" altLang="nl-NL" sz="1800"/>
          </a:p>
        </p:txBody>
      </p:sp>
      <p:sp>
        <p:nvSpPr>
          <p:cNvPr id="67590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nl-NL" altLang="nl-NL" sz="1800"/>
          </a:p>
        </p:txBody>
      </p:sp>
      <p:pic>
        <p:nvPicPr>
          <p:cNvPr id="6759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0" y="1837220"/>
            <a:ext cx="4778375" cy="4069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127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>
                <a:latin typeface="Calibri" charset="0"/>
                <a:ea typeface="ＭＳ Ｐゴシック" charset="0"/>
                <a:cs typeface="ＭＳ Ｐゴシック" charset="0"/>
              </a:rPr>
              <a:t>Personal Space</a:t>
            </a:r>
            <a:endParaRPr lang="en-US" dirty="0"/>
          </a:p>
        </p:txBody>
      </p:sp>
      <p:pic>
        <p:nvPicPr>
          <p:cNvPr id="2" name="Ceiling 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7500" y="1196975"/>
            <a:ext cx="6040438" cy="4541838"/>
          </a:xfrm>
        </p:spPr>
      </p:pic>
    </p:spTree>
    <p:extLst>
      <p:ext uri="{BB962C8B-B14F-4D97-AF65-F5344CB8AC3E}">
        <p14:creationId xmlns:p14="http://schemas.microsoft.com/office/powerpoint/2010/main" val="105564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Ue special orange">
  <a:themeElements>
    <a:clrScheme name="TUe special orange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TUe special oran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Ue special orange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Ue special orange">
  <a:themeElements>
    <a:clrScheme name="TUe special orange 1">
      <a:dk1>
        <a:srgbClr val="101073"/>
      </a:dk1>
      <a:lt1>
        <a:srgbClr val="0066CC"/>
      </a:lt1>
      <a:dk2>
        <a:srgbClr val="FFFFFF"/>
      </a:dk2>
      <a:lt2>
        <a:srgbClr val="FF9A00"/>
      </a:lt2>
      <a:accent1>
        <a:srgbClr val="00AEEF"/>
      </a:accent1>
      <a:accent2>
        <a:srgbClr val="D6004A"/>
      </a:accent2>
      <a:accent3>
        <a:srgbClr val="AAB8E2"/>
      </a:accent3>
      <a:accent4>
        <a:srgbClr val="0C0C61"/>
      </a:accent4>
      <a:accent5>
        <a:srgbClr val="AAD3F6"/>
      </a:accent5>
      <a:accent6>
        <a:srgbClr val="C20042"/>
      </a:accent6>
      <a:hlink>
        <a:srgbClr val="AD20AD"/>
      </a:hlink>
      <a:folHlink>
        <a:srgbClr val="7FC241"/>
      </a:folHlink>
    </a:clrScheme>
    <a:fontScheme name="TUe special oran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Ue special orange 1">
        <a:dk1>
          <a:srgbClr val="101073"/>
        </a:dk1>
        <a:lt1>
          <a:srgbClr val="0066CC"/>
        </a:lt1>
        <a:dk2>
          <a:srgbClr val="FFFFFF"/>
        </a:dk2>
        <a:lt2>
          <a:srgbClr val="FF9A00"/>
        </a:lt2>
        <a:accent1>
          <a:srgbClr val="00AEEF"/>
        </a:accent1>
        <a:accent2>
          <a:srgbClr val="D6004A"/>
        </a:accent2>
        <a:accent3>
          <a:srgbClr val="AAB8E2"/>
        </a:accent3>
        <a:accent4>
          <a:srgbClr val="0C0C61"/>
        </a:accent4>
        <a:accent5>
          <a:srgbClr val="AAD3F6"/>
        </a:accent5>
        <a:accent6>
          <a:srgbClr val="C20042"/>
        </a:accent6>
        <a:hlink>
          <a:srgbClr val="AD20AD"/>
        </a:hlink>
        <a:folHlink>
          <a:srgbClr val="7FC2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50FAB2E1A2404F887AFCF8233F8ACC" ma:contentTypeVersion="0" ma:contentTypeDescription="Create a new document." ma:contentTypeScope="" ma:versionID="579473e8b3d4a50638331536b9c6432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BED779-CF78-4909-9AEC-1F74802C63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5A7F079A-D2EF-4842-BA7A-7153D8249B50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B45C034-ECD6-45E1-83C0-A37BBFCF5FF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787</Words>
  <Application>Microsoft Office PowerPoint</Application>
  <PresentationFormat>On-screen Show (4:3)</PresentationFormat>
  <Paragraphs>129</Paragraphs>
  <Slides>15</Slides>
  <Notes>8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ＭＳ Ｐゴシック</vt:lpstr>
      <vt:lpstr>ＭＳ Ｐゴシック</vt:lpstr>
      <vt:lpstr>Arial</vt:lpstr>
      <vt:lpstr>Calibri</vt:lpstr>
      <vt:lpstr>Century Gothic</vt:lpstr>
      <vt:lpstr>Wingdings</vt:lpstr>
      <vt:lpstr>Wingdings 3</vt:lpstr>
      <vt:lpstr>TUe special orange</vt:lpstr>
      <vt:lpstr>1_TUe special orange</vt:lpstr>
      <vt:lpstr>0HM280 Human-Robot Interaction</vt:lpstr>
      <vt:lpstr>Current state-of-the-art</vt:lpstr>
      <vt:lpstr>Current state-of-the-art</vt:lpstr>
      <vt:lpstr>Current state-of-the-art</vt:lpstr>
      <vt:lpstr>REsearch</vt:lpstr>
      <vt:lpstr>Methods: Personal space model </vt:lpstr>
      <vt:lpstr>Approaching humans for communication</vt:lpstr>
      <vt:lpstr>Bayesian Model</vt:lpstr>
      <vt:lpstr>Personal Space</vt:lpstr>
      <vt:lpstr>Eye contact</vt:lpstr>
      <vt:lpstr>Head Pose Estimation</vt:lpstr>
      <vt:lpstr>Turn-taking and Eye Contact</vt:lpstr>
      <vt:lpstr>Turn-taking and Eye Contact</vt:lpstr>
      <vt:lpstr>Turn-taking and Eye Contact</vt:lpstr>
      <vt:lpstr>Turn-taking and Eye Contact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robots for helping seniors</dc:title>
  <dc:creator/>
  <cp:lastModifiedBy/>
  <cp:revision>1</cp:revision>
  <dcterms:created xsi:type="dcterms:W3CDTF">2011-04-09T08:48:14Z</dcterms:created>
  <dcterms:modified xsi:type="dcterms:W3CDTF">2016-10-06T10:26:31Z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0x010100DF50FAB2E1A2404F887AFCF8233F8ACC</vt:lpwstr>
  </property>
</Properties>
</file>